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CB127E8-5A4F-4A37-A886-EE7640660B6D}">
  <a:tblStyle styleId="{0CB127E8-5A4F-4A37-A886-EE7640660B6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7e46a83bd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7e46a83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I1ZkqSSMzBFqoJTdHKzWEz-ai9ufthjfKuOGRYaKZgM/copy?usp=sharing" TargetMode="External"/><Relationship Id="rId5" Type="http://schemas.openxmlformats.org/officeDocument/2006/relationships/hyperlink" Target="https://docs.google.com/presentation/d/1XXfk_MuszJYINpO_D5qFEjHeFTxMn7Y5YHvRh3daD3g/copy?usp=sharing" TargetMode="External"/><Relationship Id="rId6"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8Kd4R57mlvilYO9HXqvSY0PaF15JhsaLmG2M_jtB0IY/copy?usp=sharing" TargetMode="External"/><Relationship Id="rId9" Type="http://schemas.openxmlformats.org/officeDocument/2006/relationships/image" Target="../media/image2.png"/><Relationship Id="rId5" Type="http://schemas.openxmlformats.org/officeDocument/2006/relationships/hyperlink" Target="https://docs.google.com/presentation/d/19eZux21pxuregV4ApeMXMKcg0EFLrhnMapno5p1znzM/copy?usp=sharing" TargetMode="External"/><Relationship Id="rId6" Type="http://schemas.openxmlformats.org/officeDocument/2006/relationships/hyperlink" Target="https://docs.google.com/presentation/d/1ZeshISBn25iSSIKY9lFyNcpDgUbKr10aNWb7NDUjrKM/copy?usp=sharing" TargetMode="External"/><Relationship Id="rId7" Type="http://schemas.openxmlformats.org/officeDocument/2006/relationships/hyperlink" Target="https://docs.google.com/presentation/d/1rPvlyRS7k-ijPazHD-o_dnVD7RJBpXcHUeSvo9vlW1M/copy?usp=sharing" TargetMode="External"/><Relationship Id="rId8" Type="http://schemas.openxmlformats.org/officeDocument/2006/relationships/hyperlink" Target="https://docs.google.com/presentation/d/1cf0T3ZDzhP4NEXOc4uTlaUHAlW4D6LOCB1l9Fb0n_vo/copy?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youtu.be/4DM3wLSIyls" TargetMode="External"/><Relationship Id="rId5" Type="http://schemas.openxmlformats.org/officeDocument/2006/relationships/image" Target="../media/image2.png"/><Relationship Id="rId6"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40088"/>
          <a:ext cx="3000000" cy="3000000"/>
        </p:xfrm>
        <a:graphic>
          <a:graphicData uri="http://schemas.openxmlformats.org/drawingml/2006/table">
            <a:tbl>
              <a:tblPr>
                <a:noFill/>
                <a:tableStyleId>{0CB127E8-5A4F-4A37-A886-EE7640660B6D}</a:tableStyleId>
              </a:tblPr>
              <a:tblGrid>
                <a:gridCol w="1458775"/>
                <a:gridCol w="3684800"/>
                <a:gridCol w="3910450"/>
              </a:tblGrid>
              <a:tr h="3784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a:latin typeface="Inter"/>
                          <a:ea typeface="Inter"/>
                          <a:cs typeface="Inter"/>
                          <a:sym typeface="Inter"/>
                        </a:rPr>
                        <a:t>LESSON 7: Spanish Conquest</a:t>
                      </a:r>
                      <a:endParaRPr b="1">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factors enabled Spain’s success in establishing colonies in the Americas?</a:t>
                      </a:r>
                      <a:endParaRPr sz="1200">
                        <a:solidFill>
                          <a:schemeClr val="dk1"/>
                        </a:solidFill>
                        <a:latin typeface="Inter"/>
                        <a:ea typeface="Inter"/>
                        <a:cs typeface="Inter"/>
                        <a:sym typeface="Inter"/>
                      </a:endParaRPr>
                    </a:p>
                  </a:txBody>
                  <a:tcPr marT="91425" marB="91425" marR="91425" marL="91425"/>
                </a:tc>
                <a:tc hMerge="1"/>
              </a:tr>
              <a:tr h="3639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7.10, 7.12, 7.13, 7.18</a:t>
                      </a:r>
                      <a:endParaRPr sz="1200">
                        <a:solidFill>
                          <a:schemeClr val="dk1"/>
                        </a:solidFill>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txBody>
                  <a:tcPr marT="91425" marB="91425" marR="91425" marL="91425"/>
                </a:tc>
                <a:tc hMerge="1"/>
              </a:tr>
              <a:tr h="5240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Option 1- Frayer Model Vocabulary: Colonization</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Option 2- Prediction</a:t>
                      </a:r>
                      <a:endParaRPr sz="1200">
                        <a:latin typeface="Inter"/>
                        <a:ea typeface="Inter"/>
                        <a:cs typeface="Inter"/>
                        <a:sym typeface="Inter"/>
                      </a:endParaRPr>
                    </a:p>
                  </a:txBody>
                  <a:tcPr marT="91425" marB="91425" marR="91425" marL="91425"/>
                </a:tc>
                <a:tc hMerge="1"/>
              </a:tr>
              <a:tr h="12228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music choice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513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3 Supporting Questions within the  </a:t>
                      </a:r>
                      <a:r>
                        <a:rPr lang="en" sz="1200" u="sng">
                          <a:solidFill>
                            <a:schemeClr val="hlink"/>
                          </a:solidFill>
                          <a:latin typeface="Inter"/>
                          <a:ea typeface="Inter"/>
                          <a:cs typeface="Inter"/>
                          <a:sym typeface="Inter"/>
                          <a:hlinkClick r:id="rId5"/>
                        </a:rPr>
                        <a:t>“Inquiry Journal.”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48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5</a:t>
                      </a:r>
                      <a:r>
                        <a:rPr lang="en" sz="1200">
                          <a:latin typeface="Inter"/>
                          <a:ea typeface="Inter"/>
                          <a:cs typeface="Inter"/>
                          <a:sym typeface="Inter"/>
                        </a:rPr>
                        <a:t>: U</a:t>
                      </a:r>
                      <a:r>
                        <a:rPr lang="en" sz="1200">
                          <a:solidFill>
                            <a:srgbClr val="000000"/>
                          </a:solidFill>
                          <a:latin typeface="Inter"/>
                          <a:ea typeface="Inter"/>
                          <a:cs typeface="Inter"/>
                          <a:sym typeface="Inter"/>
                        </a:rPr>
                        <a:t>nit </a:t>
                      </a:r>
                      <a:r>
                        <a:rPr lang="en" sz="1200">
                          <a:latin typeface="Inter"/>
                          <a:ea typeface="Inter"/>
                          <a:cs typeface="Inter"/>
                          <a:sym typeface="Inter"/>
                        </a:rPr>
                        <a:t>2</a:t>
                      </a:r>
                      <a:r>
                        <a:rPr lang="en" sz="1200">
                          <a:solidFill>
                            <a:srgbClr val="000000"/>
                          </a:solidFill>
                          <a:latin typeface="Inter"/>
                          <a:ea typeface="Inter"/>
                          <a:cs typeface="Inter"/>
                          <a:sym typeface="Inter"/>
                        </a:rPr>
                        <a:t>- </a:t>
                      </a:r>
                      <a:r>
                        <a:rPr lang="en" sz="1200">
                          <a:latin typeface="Inter"/>
                          <a:ea typeface="Inter"/>
                          <a:cs typeface="Inter"/>
                          <a:sym typeface="Inter"/>
                        </a:rPr>
                        <a:t>Topic 3</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2</a:t>
                      </a:r>
                      <a:r>
                        <a:rPr lang="en" sz="1200">
                          <a:solidFill>
                            <a:srgbClr val="000000"/>
                          </a:solidFill>
                          <a:latin typeface="Inter"/>
                          <a:ea typeface="Inter"/>
                          <a:cs typeface="Inter"/>
                          <a:sym typeface="Inter"/>
                        </a:rPr>
                        <a:t>- </a:t>
                      </a:r>
                      <a:r>
                        <a:rPr lang="en" sz="1200">
                          <a:latin typeface="Inter"/>
                          <a:ea typeface="Inter"/>
                          <a:cs typeface="Inter"/>
                          <a:sym typeface="Inter"/>
                        </a:rPr>
                        <a:t>Topic 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40738"/>
          <a:ext cx="3000000" cy="3000000"/>
        </p:xfrm>
        <a:graphic>
          <a:graphicData uri="http://schemas.openxmlformats.org/drawingml/2006/table">
            <a:tbl>
              <a:tblPr>
                <a:noFill/>
                <a:tableStyleId>{0CB127E8-5A4F-4A37-A886-EE7640660B6D}</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7: Spanish Conquest - Continued</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be analyzing the significance of the various factors that allowed for successful Spanish colonization. Provide students with 1 of the 4 versions of the student worksheet. An equal number of students should have each version of the worksheets. Using the </a:t>
                      </a:r>
                      <a:r>
                        <a:rPr lang="en" sz="1200" u="sng">
                          <a:solidFill>
                            <a:schemeClr val="hlink"/>
                          </a:solidFill>
                          <a:latin typeface="Inter"/>
                          <a:ea typeface="Inter"/>
                          <a:cs typeface="Inter"/>
                          <a:sym typeface="Inter"/>
                          <a:hlinkClick r:id="rId4"/>
                        </a:rPr>
                        <a:t>Spanish Conquest Presentation</a:t>
                      </a:r>
                      <a:r>
                        <a:rPr lang="en" sz="1200">
                          <a:solidFill>
                            <a:schemeClr val="dk1"/>
                          </a:solidFill>
                          <a:latin typeface="Inter"/>
                          <a:ea typeface="Inter"/>
                          <a:cs typeface="Inter"/>
                          <a:sym typeface="Inter"/>
                        </a:rPr>
                        <a:t> (slide 2), guide students through a Depth of Knowledge Question Generation, which they will write on page 1 of the student worksheet. Give students the opportunity to share their questions to build anticipation and access background knowledge. Continue through the slides (slides 4-22), having students follow along with the Pre-Reading Notes Guide (pages 2-3) in the student worksheet. Next, direct students to work with a partner read their assigned source and answer the questions (page 4).</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Spanish Conquest Student Worksheet. </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5"/>
                        </a:rPr>
                        <a:t>Alliance Group</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6"/>
                        </a:rPr>
                        <a:t>Military Strategy &amp; Resources Group</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7"/>
                        </a:rPr>
                        <a:t>Disease Group</a:t>
                      </a:r>
                      <a:endParaRPr sz="1200">
                        <a:solidFill>
                          <a:schemeClr val="dk1"/>
                        </a:solidFill>
                        <a:latin typeface="Inter"/>
                        <a:ea typeface="Inter"/>
                        <a:cs typeface="Inter"/>
                        <a:sym typeface="Inter"/>
                      </a:endParaRPr>
                    </a:p>
                    <a:p>
                      <a:pPr indent="-304800" lvl="0" marL="800100" rtl="0" algn="l">
                        <a:lnSpc>
                          <a:spcPct val="100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8"/>
                        </a:rPr>
                        <a:t>Cultural Differences Group</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DOK Question Generation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 instructions on the important people, places, and background information using the presentation slides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to students regarding partner work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Generate </a:t>
                      </a:r>
                      <a:r>
                        <a:rPr lang="en" sz="1200">
                          <a:solidFill>
                            <a:schemeClr val="dk1"/>
                          </a:solidFill>
                          <a:latin typeface="Inter"/>
                          <a:ea typeface="Inter"/>
                          <a:cs typeface="Inter"/>
                          <a:sym typeface="Inter"/>
                        </a:rPr>
                        <a:t>questions</a:t>
                      </a:r>
                      <a:r>
                        <a:rPr lang="en" sz="1200">
                          <a:solidFill>
                            <a:schemeClr val="dk1"/>
                          </a:solidFill>
                          <a:latin typeface="Inter"/>
                          <a:ea typeface="Inter"/>
                          <a:cs typeface="Inter"/>
                          <a:sym typeface="Inter"/>
                        </a:rPr>
                        <a:t> for DOK chart (page 1)</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questions through informal class discussion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9">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564538"/>
          <a:ext cx="3000000" cy="3000000"/>
        </p:xfrm>
        <a:graphic>
          <a:graphicData uri="http://schemas.openxmlformats.org/drawingml/2006/table">
            <a:tbl>
              <a:tblPr>
                <a:noFill/>
                <a:tableStyleId>{0CB127E8-5A4F-4A37-A886-EE7640660B6D}</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7: Spanish Conquest - Continued</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lesson resources) to share information learned about the factors that allowed for successful Spanish colonization. Put students in groups of 8. There should be two students for each of the excerpts. Have students begin with the other person who read the same excerpt. They should compare their answers to their reading questions and write a brief summary on the group worksheet (page 5). Then the students in the inside circle or lower row will rotate to the right, continuing to take notes.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timing and room set up</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for student movement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in groups and rotate through circle</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new group worksheet page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rgbClr val="000000"/>
                          </a:solidFill>
                          <a:latin typeface="Inter"/>
                          <a:ea typeface="Inter"/>
                          <a:cs typeface="Inter"/>
                          <a:sym typeface="Inter"/>
                        </a:rPr>
                        <a:t>Students will conclude the lesson with an application back to the skill of Causation by completing the </a:t>
                      </a:r>
                      <a:r>
                        <a:rPr lang="en" sz="1200">
                          <a:latin typeface="Inter"/>
                          <a:ea typeface="Inter"/>
                          <a:cs typeface="Inter"/>
                          <a:sym typeface="Inter"/>
                        </a:rPr>
                        <a:t>Causation Graphic Organizer (page 6)</a:t>
                      </a:r>
                      <a:r>
                        <a:rPr lang="en" sz="1200">
                          <a:solidFill>
                            <a:srgbClr val="000000"/>
                          </a:solidFill>
                          <a:latin typeface="Inter"/>
                          <a:ea typeface="Inter"/>
                          <a:cs typeface="Inter"/>
                          <a:sym typeface="Inter"/>
                        </a:rPr>
                        <a:t>. This can be done individually, in partner</a:t>
                      </a:r>
                      <a:r>
                        <a:rPr lang="en" sz="1200">
                          <a:latin typeface="Inter"/>
                          <a:ea typeface="Inter"/>
                          <a:cs typeface="Inter"/>
                          <a:sym typeface="Inter"/>
                        </a:rPr>
                        <a:t>s</a:t>
                      </a:r>
                      <a:r>
                        <a:rPr lang="en" sz="1200">
                          <a:solidFill>
                            <a:srgbClr val="000000"/>
                          </a:solidFill>
                          <a:latin typeface="Inter"/>
                          <a:ea typeface="Inter"/>
                          <a:cs typeface="Inter"/>
                          <a:sym typeface="Inter"/>
                        </a:rPr>
                        <a:t>, or in a small group.</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explain directions for </a:t>
                      </a:r>
                      <a:r>
                        <a:rPr lang="en" sz="1200">
                          <a:latin typeface="Inter"/>
                          <a:ea typeface="Inter"/>
                          <a:cs typeface="Inter"/>
                          <a:sym typeface="Inter"/>
                        </a:rPr>
                        <a:t>Causation </a:t>
                      </a:r>
                      <a:r>
                        <a:rPr lang="en" sz="1200">
                          <a:solidFill>
                            <a:srgbClr val="000000"/>
                          </a:solidFill>
                          <a:latin typeface="Inter"/>
                          <a:ea typeface="Inter"/>
                          <a:cs typeface="Inter"/>
                          <a:sym typeface="Inter"/>
                        </a:rPr>
                        <a:t>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Causation</a:t>
                      </a:r>
                      <a:r>
                        <a:rPr lang="en" sz="1200">
                          <a:solidFill>
                            <a:srgbClr val="000000"/>
                          </a:solidFill>
                          <a:latin typeface="Inter"/>
                          <a:ea typeface="Inter"/>
                          <a:cs typeface="Inter"/>
                          <a:sym typeface="Inter"/>
                        </a:rPr>
                        <a:t>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472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RESOURCES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Inside/Outside Circle Explained</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pic>
        <p:nvPicPr>
          <p:cNvPr id="80" name="Google Shape;80;p15"/>
          <p:cNvPicPr preferRelativeResize="0"/>
          <p:nvPr/>
        </p:nvPicPr>
        <p:blipFill>
          <a:blip r:embed="rId6">
            <a:alphaModFix/>
          </a:blip>
          <a:stretch>
            <a:fillRect/>
          </a:stretch>
        </p:blipFill>
        <p:spPr>
          <a:xfrm>
            <a:off x="6282000" y="4508825"/>
            <a:ext cx="2635376" cy="2635351"/>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